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2"/>
  </p:notesMasterIdLst>
  <p:sldIdLst>
    <p:sldId id="256" r:id="rId2"/>
    <p:sldId id="258" r:id="rId3"/>
    <p:sldId id="259" r:id="rId4"/>
    <p:sldId id="260" r:id="rId5"/>
    <p:sldId id="261" r:id="rId6"/>
    <p:sldId id="262" r:id="rId7"/>
    <p:sldId id="266" r:id="rId8"/>
    <p:sldId id="263" r:id="rId9"/>
    <p:sldId id="264" r:id="rId10"/>
    <p:sldId id="267" r:id="rId11"/>
    <p:sldId id="25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2" r:id="rId25"/>
    <p:sldId id="283" r:id="rId26"/>
    <p:sldId id="284" r:id="rId27"/>
    <p:sldId id="280" r:id="rId28"/>
    <p:sldId id="285" r:id="rId29"/>
    <p:sldId id="281" r:id="rId30"/>
    <p:sldId id="286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4" autoAdjust="0"/>
    <p:restoredTop sz="94660"/>
  </p:normalViewPr>
  <p:slideViewPr>
    <p:cSldViewPr snapToGrid="0">
      <p:cViewPr varScale="1">
        <p:scale>
          <a:sx n="150" d="100"/>
          <a:sy n="150" d="100"/>
        </p:scale>
        <p:origin x="624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DD1B0D-25CC-49E7-A767-AFC035C02854}" type="datetimeFigureOut">
              <a:rPr lang="en-CA" smtClean="0"/>
              <a:t>2025-03-14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2C97F4-405B-40B3-9B3C-87C4C698E1B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710740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2C97F4-405B-40B3-9B3C-87C4C698E1B5}" type="slidenum">
              <a:rPr lang="en-CA" smtClean="0"/>
              <a:t>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140875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951BB6-9D53-48C6-0975-6E5E910BBA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E89B3F9-11AC-88B1-2BC6-0E10B309909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7347A17-102E-F89F-2677-AA9D54E2DF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1B8929-0125-54DA-A8C7-75F8763D28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2C97F4-405B-40B3-9B3C-87C4C698E1B5}" type="slidenum">
              <a:rPr lang="en-CA" smtClean="0"/>
              <a:t>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673042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2C97F4-405B-40B3-9B3C-87C4C698E1B5}" type="slidenum">
              <a:rPr lang="en-CA" smtClean="0"/>
              <a:t>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787382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2C97F4-405B-40B3-9B3C-87C4C698E1B5}" type="slidenum">
              <a:rPr lang="en-CA" smtClean="0"/>
              <a:t>11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828710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2C97F4-405B-40B3-9B3C-87C4C698E1B5}" type="slidenum">
              <a:rPr lang="en-CA" smtClean="0"/>
              <a:t>14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922282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CFDBA-B52C-4C5A-9467-2D57851710FC}" type="datetimeFigureOut">
              <a:rPr lang="en-CA" smtClean="0"/>
              <a:t>2025-03-14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41E11-A460-4F8F-9A37-0A89D770ACD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56413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CFDBA-B52C-4C5A-9467-2D57851710FC}" type="datetimeFigureOut">
              <a:rPr lang="en-CA" smtClean="0"/>
              <a:t>2025-03-14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41E11-A460-4F8F-9A37-0A89D770ACD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75909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CFDBA-B52C-4C5A-9467-2D57851710FC}" type="datetimeFigureOut">
              <a:rPr lang="en-CA" smtClean="0"/>
              <a:t>2025-03-14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41E11-A460-4F8F-9A37-0A89D770ACD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119581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CFDBA-B52C-4C5A-9467-2D57851710FC}" type="datetimeFigureOut">
              <a:rPr lang="en-CA" smtClean="0"/>
              <a:t>2025-03-14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41E11-A460-4F8F-9A37-0A89D770ACD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756474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shade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shade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shade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CFDBA-B52C-4C5A-9467-2D57851710FC}" type="datetimeFigureOut">
              <a:rPr lang="en-CA" smtClean="0"/>
              <a:t>2025-03-14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41E11-A460-4F8F-9A37-0A89D770ACD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924704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CFDBA-B52C-4C5A-9467-2D57851710FC}" type="datetimeFigureOut">
              <a:rPr lang="en-CA" smtClean="0"/>
              <a:t>2025-03-14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41E11-A460-4F8F-9A37-0A89D770ACD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412892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CFDBA-B52C-4C5A-9467-2D57851710FC}" type="datetimeFigureOut">
              <a:rPr lang="en-CA" smtClean="0"/>
              <a:t>2025-03-14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41E11-A460-4F8F-9A37-0A89D770ACD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045530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CFDBA-B52C-4C5A-9467-2D57851710FC}" type="datetimeFigureOut">
              <a:rPr lang="en-CA" smtClean="0"/>
              <a:t>2025-03-14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41E11-A460-4F8F-9A37-0A89D770ACD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090575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CFDBA-B52C-4C5A-9467-2D57851710FC}" type="datetimeFigureOut">
              <a:rPr lang="en-CA" smtClean="0"/>
              <a:t>2025-03-14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41E11-A460-4F8F-9A37-0A89D770ACD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655918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CFDBA-B52C-4C5A-9467-2D57851710FC}" type="datetimeFigureOut">
              <a:rPr lang="en-CA" smtClean="0"/>
              <a:t>2025-03-14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41E11-A460-4F8F-9A37-0A89D770ACD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299547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CFDBA-B52C-4C5A-9467-2D57851710FC}" type="datetimeFigureOut">
              <a:rPr lang="en-CA" smtClean="0"/>
              <a:t>2025-03-14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41E11-A460-4F8F-9A37-0A89D770ACD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099246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9CBCFDBA-B52C-4C5A-9467-2D57851710FC}" type="datetimeFigureOut">
              <a:rPr lang="en-CA" smtClean="0"/>
              <a:t>2025-03-14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FE741E11-A460-4F8F-9A37-0A89D770ACD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5293464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jpeg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gi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68B06F-1C24-D126-EA59-E9FF1F4E02E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dirty="0"/>
              <a:t>Advanced🤓Console Applications in GO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EC59CE-D3F9-BC1F-58A3-CC330A9B7C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838700"/>
            <a:ext cx="9144000" cy="419100"/>
          </a:xfrm>
        </p:spPr>
        <p:txBody>
          <a:bodyPr>
            <a:normAutofit lnSpcReduction="10000"/>
          </a:bodyPr>
          <a:lstStyle/>
          <a:p>
            <a:r>
              <a:rPr lang="en-CA" dirty="0"/>
              <a:t>Not that advanced as you will see…</a:t>
            </a:r>
          </a:p>
        </p:txBody>
      </p:sp>
      <p:pic>
        <p:nvPicPr>
          <p:cNvPr id="4" name="Picture 6" descr="GitHub - golang-samples/gopher-vector: Vector data of gopher">
            <a:extLst>
              <a:ext uri="{FF2B5EF4-FFF2-40B4-BE49-F238E27FC236}">
                <a16:creationId xmlns:a16="http://schemas.microsoft.com/office/drawing/2014/main" id="{C39B4569-B805-CE82-6592-838CE1D3AC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88807" y="5473874"/>
            <a:ext cx="877082" cy="1193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82468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B187A7-A759-61AF-A654-E66D61FA05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54325"/>
            <a:ext cx="10515600" cy="1325563"/>
          </a:xfrm>
        </p:spPr>
        <p:txBody>
          <a:bodyPr/>
          <a:lstStyle/>
          <a:p>
            <a:r>
              <a:rPr lang="en-CA" dirty="0"/>
              <a:t>Terminals must be saved! But by who?</a:t>
            </a:r>
          </a:p>
        </p:txBody>
      </p:sp>
    </p:spTree>
    <p:extLst>
      <p:ext uri="{BB962C8B-B14F-4D97-AF65-F5344CB8AC3E}">
        <p14:creationId xmlns:p14="http://schemas.microsoft.com/office/powerpoint/2010/main" val="23975989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45052-DA76-9D7B-3F32-593673DC2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Big thanks to </a:t>
            </a:r>
            <a:r>
              <a:rPr lang="en-CA" b="1" dirty="0" err="1"/>
              <a:t>rivo</a:t>
            </a:r>
            <a:r>
              <a:rPr lang="en-CA" b="1" dirty="0"/>
              <a:t> </a:t>
            </a:r>
            <a:r>
              <a:rPr lang="en-CA" dirty="0"/>
              <a:t>&amp;&amp; </a:t>
            </a:r>
            <a:r>
              <a:rPr lang="en-CA" b="1" dirty="0" err="1"/>
              <a:t>gdamore</a:t>
            </a:r>
            <a:endParaRPr lang="en-CA" b="1" dirty="0"/>
          </a:p>
        </p:txBody>
      </p:sp>
      <p:pic>
        <p:nvPicPr>
          <p:cNvPr id="1032" name="Picture 8" descr="View gdamore's full-sized avatar">
            <a:extLst>
              <a:ext uri="{FF2B5EF4-FFF2-40B4-BE49-F238E27FC236}">
                <a16:creationId xmlns:a16="http://schemas.microsoft.com/office/drawing/2014/main" id="{80A97E59-6AB5-CEA8-7E71-ACF9A2364C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2302" y="1811977"/>
            <a:ext cx="4381500" cy="438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View rivo's full-sized avatar">
            <a:extLst>
              <a:ext uri="{FF2B5EF4-FFF2-40B4-BE49-F238E27FC236}">
                <a16:creationId xmlns:a16="http://schemas.microsoft.com/office/drawing/2014/main" id="{0C90F03D-C0E8-4DCD-9B61-7CDE2B0CF8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811977"/>
            <a:ext cx="4381500" cy="438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48CD280-2098-3029-1ACD-D3B4601424B2}"/>
              </a:ext>
            </a:extLst>
          </p:cNvPr>
          <p:cNvSpPr txBox="1"/>
          <p:nvPr/>
        </p:nvSpPr>
        <p:spPr>
          <a:xfrm>
            <a:off x="838200" y="6308209"/>
            <a:ext cx="2473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https://github.com/rivo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ECCB96-2F22-2F8A-9B6C-D62777DD493A}"/>
              </a:ext>
            </a:extLst>
          </p:cNvPr>
          <p:cNvSpPr txBox="1"/>
          <p:nvPr/>
        </p:nvSpPr>
        <p:spPr>
          <a:xfrm>
            <a:off x="6972302" y="6308209"/>
            <a:ext cx="2984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https://github.com/gdamore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589674-4F85-C624-C88C-2445EEBC86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6470" y="2279650"/>
            <a:ext cx="5224654" cy="28264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0C8E3BB-7C39-FD0E-1717-42FB178DFB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5179" y="2099476"/>
            <a:ext cx="4567541" cy="318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227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4412F-4B0F-4DBD-A344-7214CBAF0A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Can </a:t>
            </a:r>
            <a:r>
              <a:rPr lang="en-CA" dirty="0" err="1"/>
              <a:t>tview</a:t>
            </a:r>
            <a:r>
              <a:rPr lang="en-CA" dirty="0"/>
              <a:t> solve our problems?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E10D5C-CC27-EC77-E728-C2C3E7F7D0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428999"/>
            <a:ext cx="11074400" cy="2747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CA" dirty="0"/>
              <a:t>Yes! But not by me, it was too hard to do </a:t>
            </a:r>
            <a:r>
              <a:rPr lang="en-CA" dirty="0" err="1"/>
              <a:t>gud</a:t>
            </a:r>
            <a:r>
              <a:rPr lang="en-CA" dirty="0"/>
              <a:t>… (demo later)</a:t>
            </a:r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r>
              <a:rPr lang="en-CA" dirty="0"/>
              <a:t>Here’s how! (All future screenshots are of </a:t>
            </a:r>
            <a:r>
              <a:rPr lang="en-CA" dirty="0" err="1"/>
              <a:t>tview</a:t>
            </a:r>
            <a:r>
              <a:rPr lang="en-CA" dirty="0"/>
              <a:t> running in the terminal)</a:t>
            </a:r>
          </a:p>
        </p:txBody>
      </p:sp>
    </p:spTree>
    <p:extLst>
      <p:ext uri="{BB962C8B-B14F-4D97-AF65-F5344CB8AC3E}">
        <p14:creationId xmlns:p14="http://schemas.microsoft.com/office/powerpoint/2010/main" val="3762847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2B32B-F2C3-0A4D-FD55-D5B0D2F6C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Solving input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991CDBE-D8F3-6C3B-E15E-47482876AE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7444" y="1523734"/>
            <a:ext cx="5210902" cy="381053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633FE50-4A94-7772-5450-DEEC5D3C74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9880" y="1523734"/>
            <a:ext cx="6338726" cy="412844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B02F873-9B4E-485F-0770-E2B261FCCDAA}"/>
              </a:ext>
            </a:extLst>
          </p:cNvPr>
          <p:cNvSpPr txBox="1"/>
          <p:nvPr/>
        </p:nvSpPr>
        <p:spPr>
          <a:xfrm>
            <a:off x="317444" y="5467516"/>
            <a:ext cx="28766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This form is fully interactable via tabbing through</a:t>
            </a:r>
          </a:p>
        </p:txBody>
      </p:sp>
    </p:spTree>
    <p:extLst>
      <p:ext uri="{BB962C8B-B14F-4D97-AF65-F5344CB8AC3E}">
        <p14:creationId xmlns:p14="http://schemas.microsoft.com/office/powerpoint/2010/main" val="910503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1DC0D-CBA1-3655-7DED-DB42147AC1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Solving columns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83CF0C-1743-8B2F-F1E5-26BB8BDBBD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820" y="1952379"/>
            <a:ext cx="4182059" cy="352474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BFFFE28-EE3F-97C8-E9F5-151D6A92D07A}"/>
              </a:ext>
            </a:extLst>
          </p:cNvPr>
          <p:cNvSpPr txBox="1"/>
          <p:nvPr/>
        </p:nvSpPr>
        <p:spPr>
          <a:xfrm>
            <a:off x="3155950" y="6013450"/>
            <a:ext cx="2468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Automatic ellipses! 😲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C04DA62-D80B-811E-88FF-0B3666DA07C2}"/>
              </a:ext>
            </a:extLst>
          </p:cNvPr>
          <p:cNvCxnSpPr>
            <a:cxnSpLocks/>
          </p:cNvCxnSpPr>
          <p:nvPr/>
        </p:nvCxnSpPr>
        <p:spPr>
          <a:xfrm flipH="1" flipV="1">
            <a:off x="4660900" y="5143500"/>
            <a:ext cx="469900" cy="86995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6586DFA-E907-8D04-E841-EAEBBBE16F66}"/>
              </a:ext>
            </a:extLst>
          </p:cNvPr>
          <p:cNvSpPr txBox="1"/>
          <p:nvPr/>
        </p:nvSpPr>
        <p:spPr>
          <a:xfrm>
            <a:off x="645820" y="5644118"/>
            <a:ext cx="2379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Content-aware width!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DFE37AF-8602-E75C-33A1-BB365DD342CB}"/>
              </a:ext>
            </a:extLst>
          </p:cNvPr>
          <p:cNvCxnSpPr>
            <a:cxnSpLocks/>
          </p:cNvCxnSpPr>
          <p:nvPr/>
        </p:nvCxnSpPr>
        <p:spPr>
          <a:xfrm flipH="1" flipV="1">
            <a:off x="2628900" y="5143500"/>
            <a:ext cx="323850" cy="59531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3AB8763E-FFE3-F223-17AA-589C8D0A5D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1750" y="671973"/>
            <a:ext cx="3940080" cy="5710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18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82116B-5888-5A0E-1296-B127495B4E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Solving graphics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BB1162-906F-108C-2064-74D62DFEE9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4741" y="1776495"/>
            <a:ext cx="4771259" cy="39925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AEEB2D-E8F7-B776-629D-61B069CCEC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0895" y="1917377"/>
            <a:ext cx="4542905" cy="371076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81188B9-1DDA-A4E7-FF20-7473D476A645}"/>
              </a:ext>
            </a:extLst>
          </p:cNvPr>
          <p:cNvSpPr txBox="1"/>
          <p:nvPr/>
        </p:nvSpPr>
        <p:spPr>
          <a:xfrm>
            <a:off x="5936776" y="6123543"/>
            <a:ext cx="1080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err="1"/>
              <a:t>Nuff</a:t>
            </a:r>
            <a:r>
              <a:rPr lang="en-CA" dirty="0"/>
              <a:t> said</a:t>
            </a:r>
          </a:p>
        </p:txBody>
      </p:sp>
    </p:spTree>
    <p:extLst>
      <p:ext uri="{BB962C8B-B14F-4D97-AF65-F5344CB8AC3E}">
        <p14:creationId xmlns:p14="http://schemas.microsoft.com/office/powerpoint/2010/main" val="1241724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E148BB-A1F9-E1F5-177A-6AA19E4DF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My Project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719B03-FB97-4C1C-C623-26FA267E6A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634" y="2768600"/>
            <a:ext cx="4965954" cy="34226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628B052-5429-4EB8-9292-0E1C4D1E037B}"/>
              </a:ext>
            </a:extLst>
          </p:cNvPr>
          <p:cNvSpPr txBox="1"/>
          <p:nvPr/>
        </p:nvSpPr>
        <p:spPr>
          <a:xfrm>
            <a:off x="5918200" y="4057650"/>
            <a:ext cx="5549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5400" dirty="0"/>
              <a:t>&gt;</a:t>
            </a:r>
            <a:endParaRPr lang="en-CA" dirty="0"/>
          </a:p>
        </p:txBody>
      </p:sp>
      <p:pic>
        <p:nvPicPr>
          <p:cNvPr id="3074" name="Picture 2" descr="Smiley Face Emoji Thumbs up Happy Emotion Encouraging Expression Cute  Digital Connection Vinyl Sticker Decal for Laptop, Car Bumper, Helmet -  Etsy ...">
            <a:extLst>
              <a:ext uri="{FF2B5EF4-FFF2-40B4-BE49-F238E27FC236}">
                <a16:creationId xmlns:a16="http://schemas.microsoft.com/office/drawing/2014/main" id="{C5606675-3134-0F42-D03F-2B95051901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450" y="5486400"/>
            <a:ext cx="1098550" cy="1098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3076C71-059B-0C97-4408-C0EF509E7F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9414" y="3816351"/>
            <a:ext cx="5019908" cy="1091284"/>
          </a:xfrm>
          <a:prstGeom prst="rect">
            <a:avLst/>
          </a:prstGeom>
        </p:spPr>
      </p:pic>
      <p:pic>
        <p:nvPicPr>
          <p:cNvPr id="3076" name="Picture 4" descr="Vector Poop Emoji Design - Svg, Jpg, Png, Eps - Etsy Canada">
            <a:extLst>
              <a:ext uri="{FF2B5EF4-FFF2-40B4-BE49-F238E27FC236}">
                <a16:creationId xmlns:a16="http://schemas.microsoft.com/office/drawing/2014/main" id="{43B207EA-0F9F-7DDC-40D4-5425F95F93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7603" y="4479925"/>
            <a:ext cx="1484313" cy="1187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5645742-80BE-17A8-99A4-C21BCBFCAFD7}"/>
              </a:ext>
            </a:extLst>
          </p:cNvPr>
          <p:cNvSpPr txBox="1"/>
          <p:nvPr/>
        </p:nvSpPr>
        <p:spPr>
          <a:xfrm>
            <a:off x="4403725" y="1610777"/>
            <a:ext cx="6318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Basically, Postman is awesome, and terminals are awesome, but currently the intersection of those two suck right now.</a:t>
            </a:r>
          </a:p>
        </p:txBody>
      </p:sp>
      <p:pic>
        <p:nvPicPr>
          <p:cNvPr id="3080" name="Picture 8">
            <a:extLst>
              <a:ext uri="{FF2B5EF4-FFF2-40B4-BE49-F238E27FC236}">
                <a16:creationId xmlns:a16="http://schemas.microsoft.com/office/drawing/2014/main" id="{37A9DDA0-B158-A7A3-90CB-2C4FBEFC4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931" y="2016650"/>
            <a:ext cx="2624138" cy="79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C45131B-29ED-99A8-A8CD-9BDA2740C556}"/>
              </a:ext>
            </a:extLst>
          </p:cNvPr>
          <p:cNvSpPr txBox="1"/>
          <p:nvPr/>
        </p:nvSpPr>
        <p:spPr>
          <a:xfrm>
            <a:off x="6689414" y="3360004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err="1"/>
              <a:t>cURL</a:t>
            </a:r>
            <a:r>
              <a:rPr lang="en-CA" dirty="0"/>
              <a:t> 🤮</a:t>
            </a:r>
          </a:p>
        </p:txBody>
      </p:sp>
    </p:spTree>
    <p:extLst>
      <p:ext uri="{BB962C8B-B14F-4D97-AF65-F5344CB8AC3E}">
        <p14:creationId xmlns:p14="http://schemas.microsoft.com/office/powerpoint/2010/main" val="1052150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B57310-0F0E-3F80-553B-2C4626315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Introducing </a:t>
            </a:r>
            <a:r>
              <a:rPr lang="en-CA" dirty="0" err="1"/>
              <a:t>gostman</a:t>
            </a:r>
            <a:r>
              <a:rPr lang="en-CA" dirty="0"/>
              <a:t>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EE7109-7CF7-7CAE-9795-DCAC210DEC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3846" y="2095500"/>
            <a:ext cx="4064307" cy="3745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717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AB2AE3-BB3A-A2A4-915A-9C194EB227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67025"/>
            <a:ext cx="10515600" cy="1325563"/>
          </a:xfrm>
        </p:spPr>
        <p:txBody>
          <a:bodyPr/>
          <a:lstStyle/>
          <a:p>
            <a:pPr algn="ctr"/>
            <a:r>
              <a:rPr lang="en-CA" dirty="0"/>
              <a:t>Live Demo (hope it works)</a:t>
            </a:r>
          </a:p>
        </p:txBody>
      </p:sp>
    </p:spTree>
    <p:extLst>
      <p:ext uri="{BB962C8B-B14F-4D97-AF65-F5344CB8AC3E}">
        <p14:creationId xmlns:p14="http://schemas.microsoft.com/office/powerpoint/2010/main" val="38571019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3F320-5CF0-EEC9-C8D5-4BC775F56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Let’s explain the code: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422E55-319F-2660-0D71-0D9B769EBF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CA" dirty="0"/>
              <a:t>The 4 main screens (home screen, make request, load request, execute request) are all of type </a:t>
            </a:r>
            <a:r>
              <a:rPr lang="en-CA" dirty="0" err="1">
                <a:solidFill>
                  <a:srgbClr val="FFFF00"/>
                </a:solidFill>
              </a:rPr>
              <a:t>tview.Page</a:t>
            </a:r>
            <a:endParaRPr lang="en-CA" dirty="0">
              <a:solidFill>
                <a:srgbClr val="FFFF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61ECE9-4B18-3A3A-6FD9-141A06AE01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7863" y="3673415"/>
            <a:ext cx="7516274" cy="8573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0CC65FF-416C-6E6A-21A6-AFA9353150C0}"/>
              </a:ext>
            </a:extLst>
          </p:cNvPr>
          <p:cNvSpPr txBox="1"/>
          <p:nvPr/>
        </p:nvSpPr>
        <p:spPr>
          <a:xfrm>
            <a:off x="2337863" y="4665722"/>
            <a:ext cx="1428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Entry point ^</a:t>
            </a:r>
          </a:p>
        </p:txBody>
      </p:sp>
    </p:spTree>
    <p:extLst>
      <p:ext uri="{BB962C8B-B14F-4D97-AF65-F5344CB8AC3E}">
        <p14:creationId xmlns:p14="http://schemas.microsoft.com/office/powerpoint/2010/main" val="1446621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14ADB7-3871-0AD4-C3A1-B5C408D232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86003"/>
          </a:xfrm>
        </p:spPr>
        <p:txBody>
          <a:bodyPr/>
          <a:lstStyle/>
          <a:p>
            <a:r>
              <a:rPr lang="en-CA" dirty="0"/>
              <a:t>Ever wonder why your console apps suck?</a:t>
            </a:r>
          </a:p>
        </p:txBody>
      </p:sp>
      <p:pic>
        <p:nvPicPr>
          <p:cNvPr id="3074" name="Picture 2" descr="The 'Distracted Boyfriend' Meme Photographer Explains All | WIRED">
            <a:extLst>
              <a:ext uri="{FF2B5EF4-FFF2-40B4-BE49-F238E27FC236}">
                <a16:creationId xmlns:a16="http://schemas.microsoft.com/office/drawing/2014/main" id="{59EDDE8F-8B68-3A31-B877-B7BAC88555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1992" y="1248576"/>
            <a:ext cx="7967572" cy="5312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GitHub - folke/noice.nvim: 💥 Highly experimental plugin that completely  replaces the UI for messages, cmdline and the popupmenu.">
            <a:extLst>
              <a:ext uri="{FF2B5EF4-FFF2-40B4-BE49-F238E27FC236}">
                <a16:creationId xmlns:a16="http://schemas.microsoft.com/office/drawing/2014/main" id="{5C6A243A-8353-B201-2A1A-BED5CBE34E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5057" y="1997252"/>
            <a:ext cx="3304690" cy="1835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CC95821-1519-9295-65DB-F74A7B7E8D92}"/>
              </a:ext>
            </a:extLst>
          </p:cNvPr>
          <p:cNvSpPr txBox="1"/>
          <p:nvPr/>
        </p:nvSpPr>
        <p:spPr>
          <a:xfrm>
            <a:off x="5697941" y="1997252"/>
            <a:ext cx="11122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600" b="1" dirty="0"/>
              <a:t>You</a:t>
            </a:r>
            <a:endParaRPr lang="en-CA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2CB92D4-0136-43B1-CB35-5CC088C0C5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8975" y="2643583"/>
            <a:ext cx="1305843" cy="1119294"/>
          </a:xfrm>
          <a:prstGeom prst="rect">
            <a:avLst/>
          </a:prstGeom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415FE5C0-1EC8-7273-64A0-2612B646D3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9947" y="3060770"/>
            <a:ext cx="489265" cy="59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71899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4F81C-86FF-368C-576A-080074A83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Main Modal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75289F-D1E1-1BB9-C110-03B48D8F30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62668"/>
            <a:ext cx="5384854" cy="470165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5D5297A-168A-1F3E-A89D-D1D9D4B7A0E8}"/>
              </a:ext>
            </a:extLst>
          </p:cNvPr>
          <p:cNvSpPr txBox="1"/>
          <p:nvPr/>
        </p:nvSpPr>
        <p:spPr>
          <a:xfrm>
            <a:off x="7503495" y="1660775"/>
            <a:ext cx="2267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Some attributes here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D246F6-59A1-821E-08BC-A52A6116C81E}"/>
              </a:ext>
            </a:extLst>
          </p:cNvPr>
          <p:cNvSpPr txBox="1"/>
          <p:nvPr/>
        </p:nvSpPr>
        <p:spPr>
          <a:xfrm>
            <a:off x="7469540" y="5413518"/>
            <a:ext cx="2637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Button functionality here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8871F22-CC5B-60BC-E28D-5E87240E099C}"/>
              </a:ext>
            </a:extLst>
          </p:cNvPr>
          <p:cNvSpPr/>
          <p:nvPr/>
        </p:nvSpPr>
        <p:spPr>
          <a:xfrm>
            <a:off x="1104900" y="2209800"/>
            <a:ext cx="4508500" cy="38925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E72E3A8-E2BC-5736-3590-ABF689E82146}"/>
              </a:ext>
            </a:extLst>
          </p:cNvPr>
          <p:cNvSpPr/>
          <p:nvPr/>
        </p:nvSpPr>
        <p:spPr>
          <a:xfrm>
            <a:off x="1104900" y="1690688"/>
            <a:ext cx="2997200" cy="51911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16B5F8A-9449-77B3-6D60-58DC81CCAD26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4222750" y="1845441"/>
            <a:ext cx="3280745" cy="10480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4828879-ACC1-FF20-B779-E05E99ECED96}"/>
              </a:ext>
            </a:extLst>
          </p:cNvPr>
          <p:cNvCxnSpPr>
            <a:cxnSpLocks/>
          </p:cNvCxnSpPr>
          <p:nvPr/>
        </p:nvCxnSpPr>
        <p:spPr>
          <a:xfrm flipH="1" flipV="1">
            <a:off x="5721350" y="4476750"/>
            <a:ext cx="1782145" cy="1108733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1717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0" grpId="0" animBg="1"/>
      <p:bldP spid="11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F7CC6F-6D4A-63BB-0E2F-34524CAB48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0500"/>
            <a:ext cx="10515600" cy="561975"/>
          </a:xfrm>
        </p:spPr>
        <p:txBody>
          <a:bodyPr>
            <a:normAutofit fontScale="90000"/>
          </a:bodyPr>
          <a:lstStyle/>
          <a:p>
            <a:r>
              <a:rPr lang="en-CA" dirty="0"/>
              <a:t>Making a new request form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4BCE46-1E49-711B-90BE-D54F3732A4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871" y="927100"/>
            <a:ext cx="4257190" cy="5740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BD2E3A9-4034-6B6A-9680-0D5504FC53F3}"/>
              </a:ext>
            </a:extLst>
          </p:cNvPr>
          <p:cNvSpPr txBox="1"/>
          <p:nvPr/>
        </p:nvSpPr>
        <p:spPr>
          <a:xfrm>
            <a:off x="7503495" y="1660775"/>
            <a:ext cx="2737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Setting up form state here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C6C947C-12DE-921D-E530-AB1675537543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1898650" y="1845441"/>
            <a:ext cx="5604845" cy="370709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BE10FBD-84CC-9E37-D992-225288BAD7B3}"/>
              </a:ext>
            </a:extLst>
          </p:cNvPr>
          <p:cNvSpPr txBox="1"/>
          <p:nvPr/>
        </p:nvSpPr>
        <p:spPr>
          <a:xfrm>
            <a:off x="7545736" y="2330441"/>
            <a:ext cx="3028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Defining form attributes here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D737777-2B8F-A8E8-F863-A7F72E548C77}"/>
              </a:ext>
            </a:extLst>
          </p:cNvPr>
          <p:cNvCxnSpPr>
            <a:cxnSpLocks/>
            <a:stCxn id="9" idx="1"/>
          </p:cNvCxnSpPr>
          <p:nvPr/>
        </p:nvCxnSpPr>
        <p:spPr>
          <a:xfrm flipH="1">
            <a:off x="1940891" y="2515107"/>
            <a:ext cx="5604845" cy="370709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F426D6D-380E-C29D-F907-343E8FF67237}"/>
              </a:ext>
            </a:extLst>
          </p:cNvPr>
          <p:cNvSpPr txBox="1"/>
          <p:nvPr/>
        </p:nvSpPr>
        <p:spPr>
          <a:xfrm>
            <a:off x="7310786" y="5375525"/>
            <a:ext cx="2628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On ESC go back to home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5CB4AB7-D63F-5013-59F1-EE1ABC8860C0}"/>
              </a:ext>
            </a:extLst>
          </p:cNvPr>
          <p:cNvCxnSpPr>
            <a:cxnSpLocks/>
            <a:stCxn id="12" idx="1"/>
          </p:cNvCxnSpPr>
          <p:nvPr/>
        </p:nvCxnSpPr>
        <p:spPr>
          <a:xfrm flipH="1" flipV="1">
            <a:off x="4057650" y="5448300"/>
            <a:ext cx="3253136" cy="11189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471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4DDC6D-FB30-DE22-8BF9-E29154ACD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Picking from saved requests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295474-F16A-2F0F-96AE-AF79AF3827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557" y="2124300"/>
            <a:ext cx="7044756" cy="367071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641E4AC-AE2F-A1EA-8052-52FB2E165804}"/>
              </a:ext>
            </a:extLst>
          </p:cNvPr>
          <p:cNvSpPr txBox="1"/>
          <p:nvPr/>
        </p:nvSpPr>
        <p:spPr>
          <a:xfrm>
            <a:off x="7722569" y="2575175"/>
            <a:ext cx="21897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Fetching requests from a .</a:t>
            </a:r>
            <a:r>
              <a:rPr lang="en-CA" dirty="0" err="1"/>
              <a:t>gost</a:t>
            </a:r>
            <a:r>
              <a:rPr lang="en-CA" dirty="0"/>
              <a:t> file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F0DF2ED-2DB6-8B3E-EE5C-084B0015763E}"/>
              </a:ext>
            </a:extLst>
          </p:cNvPr>
          <p:cNvCxnSpPr>
            <a:cxnSpLocks/>
            <a:stCxn id="6" idx="1"/>
          </p:cNvCxnSpPr>
          <p:nvPr/>
        </p:nvCxnSpPr>
        <p:spPr>
          <a:xfrm flipH="1" flipV="1">
            <a:off x="3079750" y="2413000"/>
            <a:ext cx="4642819" cy="48534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E8192567-C616-A134-70E6-9714ACC7C2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5595" y="2649882"/>
            <a:ext cx="1583198" cy="49691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1E7118C-7B65-2551-9C3D-36D55F95E74F}"/>
              </a:ext>
            </a:extLst>
          </p:cNvPr>
          <p:cNvSpPr txBox="1"/>
          <p:nvPr/>
        </p:nvSpPr>
        <p:spPr>
          <a:xfrm>
            <a:off x="7722569" y="3620653"/>
            <a:ext cx="21897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Populating list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28B0B71-BCAC-7E98-2927-90B616033C41}"/>
              </a:ext>
            </a:extLst>
          </p:cNvPr>
          <p:cNvCxnSpPr>
            <a:cxnSpLocks/>
            <a:stCxn id="13" idx="1"/>
          </p:cNvCxnSpPr>
          <p:nvPr/>
        </p:nvCxnSpPr>
        <p:spPr>
          <a:xfrm flipH="1">
            <a:off x="2908300" y="3805319"/>
            <a:ext cx="4814269" cy="50633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0495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A1676F-A6A9-51E1-8A6E-F5C5344130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Executing request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ADD4F9-4798-F44D-2D8F-4BD6F20357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082" y="1583140"/>
            <a:ext cx="8497836" cy="30748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FE496DD-4F44-5F01-5C09-3CB2A9A16EAE}"/>
              </a:ext>
            </a:extLst>
          </p:cNvPr>
          <p:cNvSpPr txBox="1"/>
          <p:nvPr/>
        </p:nvSpPr>
        <p:spPr>
          <a:xfrm>
            <a:off x="1847082" y="5424985"/>
            <a:ext cx="5742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In a goroutine so it doesn’t block the rest of the terminal!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BAA5427-A591-A135-EE05-FAFE03FE9F09}"/>
              </a:ext>
            </a:extLst>
          </p:cNvPr>
          <p:cNvCxnSpPr>
            <a:cxnSpLocks/>
          </p:cNvCxnSpPr>
          <p:nvPr/>
        </p:nvCxnSpPr>
        <p:spPr>
          <a:xfrm flipV="1">
            <a:off x="2129051" y="2852382"/>
            <a:ext cx="702859" cy="2572603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9105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1BFC61-56B0-39C5-B01F-3086324659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tview</a:t>
            </a:r>
            <a:r>
              <a:rPr lang="en-CA" dirty="0"/>
              <a:t> basics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3F8DB5-842B-9FF7-F090-A21D753CE1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CA" dirty="0"/>
              <a:t>Every rendered item is a primitive. </a:t>
            </a:r>
            <a:r>
              <a:rPr lang="en-CA" dirty="0" err="1">
                <a:solidFill>
                  <a:srgbClr val="FFFF00"/>
                </a:solidFill>
              </a:rPr>
              <a:t>tview</a:t>
            </a:r>
            <a:r>
              <a:rPr lang="en-CA" dirty="0"/>
              <a:t> only knows how to render primitives.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C24CB4-55FA-09CC-4FFF-9E2C37C50B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2812631"/>
            <a:ext cx="11353800" cy="3211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592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C5739-E4B9-52A9-4E5B-9F01483C44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Box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14B77B-535C-5E75-A948-89890ACD11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CA" dirty="0"/>
              <a:t>The </a:t>
            </a:r>
            <a:r>
              <a:rPr lang="en-CA" dirty="0" err="1">
                <a:solidFill>
                  <a:srgbClr val="FFFF00"/>
                </a:solidFill>
              </a:rPr>
              <a:t>tview.Box</a:t>
            </a:r>
            <a:r>
              <a:rPr lang="en-CA" dirty="0">
                <a:solidFill>
                  <a:srgbClr val="FFFF00"/>
                </a:solidFill>
              </a:rPr>
              <a:t> </a:t>
            </a:r>
            <a:r>
              <a:rPr lang="en-CA" dirty="0"/>
              <a:t>struct implements </a:t>
            </a:r>
            <a:r>
              <a:rPr lang="en-CA" dirty="0" err="1">
                <a:solidFill>
                  <a:srgbClr val="FFFF00"/>
                </a:solidFill>
              </a:rPr>
              <a:t>tview.Primitive</a:t>
            </a:r>
            <a:endParaRPr lang="en-CA" dirty="0">
              <a:solidFill>
                <a:srgbClr val="FFFF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8AEB84-E3DC-A345-0094-72413023FD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0901" y="2711449"/>
            <a:ext cx="7370198" cy="3672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396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F4B5AC-717E-8B44-D8FB-3CAFD8DD2D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Most widgets just have a Box + extra logic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23F028-0BC2-F214-E2DB-5D11819353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CA" dirty="0"/>
              <a:t>For example, here is the dropdown widget: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D465A58-1121-CCA7-9BC1-0BFC9D9A93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1142" y="2324100"/>
            <a:ext cx="4989715" cy="440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458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3C3C3-5BCC-3FD8-E4A3-37609E54B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What else can </a:t>
            </a:r>
            <a:r>
              <a:rPr lang="en-CA" dirty="0" err="1"/>
              <a:t>tview</a:t>
            </a:r>
            <a:r>
              <a:rPr lang="en-CA" dirty="0"/>
              <a:t> do?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D178EF-38E3-81E4-DAC9-7440325723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878403" cy="4351338"/>
          </a:xfrm>
        </p:spPr>
        <p:txBody>
          <a:bodyPr/>
          <a:lstStyle/>
          <a:p>
            <a:pPr marL="0" indent="0">
              <a:buNone/>
            </a:pPr>
            <a:r>
              <a:rPr lang="en-CA" dirty="0"/>
              <a:t>Lots. Here is a list of supported widgets (you can also make your own)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E38C796-AFCF-782F-F2A0-238DEF9321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622" y="2950595"/>
            <a:ext cx="4610743" cy="236253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0468BA8-2B2F-851C-5079-FE4CEBE822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4897" y="2950595"/>
            <a:ext cx="5239481" cy="262926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9D79046-12F6-C3BF-C3D2-FE0E7AF8F28B}"/>
              </a:ext>
            </a:extLst>
          </p:cNvPr>
          <p:cNvSpPr txBox="1"/>
          <p:nvPr/>
        </p:nvSpPr>
        <p:spPr>
          <a:xfrm>
            <a:off x="1086177" y="6066430"/>
            <a:ext cx="3794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It also handles mouse interactions…</a:t>
            </a:r>
          </a:p>
        </p:txBody>
      </p:sp>
    </p:spTree>
    <p:extLst>
      <p:ext uri="{BB962C8B-B14F-4D97-AF65-F5344CB8AC3E}">
        <p14:creationId xmlns:p14="http://schemas.microsoft.com/office/powerpoint/2010/main" val="171444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CCACE-F4DE-8E9C-C188-EA8507E151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Better example of many pieces fitting together</a:t>
            </a:r>
          </a:p>
        </p:txBody>
      </p:sp>
      <p:pic>
        <p:nvPicPr>
          <p:cNvPr id="5122" name="Picture 2" descr="Screenshot">
            <a:extLst>
              <a:ext uri="{FF2B5EF4-FFF2-40B4-BE49-F238E27FC236}">
                <a16:creationId xmlns:a16="http://schemas.microsoft.com/office/drawing/2014/main" id="{CC91A197-BA4B-762D-8B8B-6D3B7D463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4399" y="1620837"/>
            <a:ext cx="7941887" cy="4132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0962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C01CDF-DDE9-4D6D-44F7-871A3E5A64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Someone even extended it to add windows</a:t>
            </a:r>
          </a:p>
        </p:txBody>
      </p:sp>
      <p:pic>
        <p:nvPicPr>
          <p:cNvPr id="4098" name="Picture 2" descr="Screenshot">
            <a:extLst>
              <a:ext uri="{FF2B5EF4-FFF2-40B4-BE49-F238E27FC236}">
                <a16:creationId xmlns:a16="http://schemas.microsoft.com/office/drawing/2014/main" id="{EE2609AF-3499-8CD7-2A4B-D6DABEECEF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1936" y="1412543"/>
            <a:ext cx="5748127" cy="4961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2344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C2A55C-1786-4FE9-1D26-95533A1987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Me too. Remember when we had to do this?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38F0DB-47C8-C713-3144-D7183D5A40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808594"/>
            <a:ext cx="3410426" cy="435353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DC91D3-5127-7D69-0491-FABC6C1B872A}"/>
              </a:ext>
            </a:extLst>
          </p:cNvPr>
          <p:cNvSpPr txBox="1"/>
          <p:nvPr/>
        </p:nvSpPr>
        <p:spPr>
          <a:xfrm>
            <a:off x="2608241" y="3723751"/>
            <a:ext cx="30980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/>
              <a:t>COMP3760 – Lab 1</a:t>
            </a:r>
          </a:p>
        </p:txBody>
      </p:sp>
    </p:spTree>
    <p:extLst>
      <p:ext uri="{BB962C8B-B14F-4D97-AF65-F5344CB8AC3E}">
        <p14:creationId xmlns:p14="http://schemas.microsoft.com/office/powerpoint/2010/main" val="32623496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E2F95-DDC6-68C4-C9F7-12CE73FBF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To review: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9F4B02-285D-4A13-631A-05E0BB1940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Terminal GUIs don’t have to suck (thanks </a:t>
            </a:r>
            <a:r>
              <a:rPr lang="en-CA" dirty="0" err="1"/>
              <a:t>tview</a:t>
            </a:r>
            <a:r>
              <a:rPr lang="en-CA" dirty="0"/>
              <a:t>)</a:t>
            </a:r>
          </a:p>
          <a:p>
            <a:r>
              <a:rPr lang="en-CA" dirty="0"/>
              <a:t>Don’t write a GUI in a terminal unless you have to</a:t>
            </a:r>
          </a:p>
        </p:txBody>
      </p:sp>
    </p:spTree>
    <p:extLst>
      <p:ext uri="{BB962C8B-B14F-4D97-AF65-F5344CB8AC3E}">
        <p14:creationId xmlns:p14="http://schemas.microsoft.com/office/powerpoint/2010/main" val="2120678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F344D0-748C-CD5F-9513-A7B2B0F5C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But then this…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8C35EE-F8E8-B26D-CE63-B68224C37B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5250" y="1690688"/>
            <a:ext cx="4020111" cy="4563112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FCC2ECB-2469-C446-E894-0691B1B7A2EE}"/>
              </a:ext>
            </a:extLst>
          </p:cNvPr>
          <p:cNvCxnSpPr/>
          <p:nvPr/>
        </p:nvCxnSpPr>
        <p:spPr>
          <a:xfrm>
            <a:off x="3429000" y="2546350"/>
            <a:ext cx="1250950" cy="95885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4A0A947-C17E-3599-E6CF-11F332D9856B}"/>
              </a:ext>
            </a:extLst>
          </p:cNvPr>
          <p:cNvCxnSpPr/>
          <p:nvPr/>
        </p:nvCxnSpPr>
        <p:spPr>
          <a:xfrm flipH="1">
            <a:off x="5661305" y="3098800"/>
            <a:ext cx="641350" cy="45720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9,000+ Frustrated Emoji Stock Photos, Pictures &amp; Royalty-Free Images -  iStock">
            <a:extLst>
              <a:ext uri="{FF2B5EF4-FFF2-40B4-BE49-F238E27FC236}">
                <a16:creationId xmlns:a16="http://schemas.microsoft.com/office/drawing/2014/main" id="{94BB5261-ABC6-06CD-C77D-A146D7C583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5950" y="2022350"/>
            <a:ext cx="2406650" cy="153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D587D6A-1755-8649-2492-C74FBA513E7C}"/>
              </a:ext>
            </a:extLst>
          </p:cNvPr>
          <p:cNvSpPr txBox="1"/>
          <p:nvPr/>
        </p:nvSpPr>
        <p:spPr>
          <a:xfrm>
            <a:off x="8286750" y="3752850"/>
            <a:ext cx="1130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ITS NOT     ALIGNED</a:t>
            </a:r>
          </a:p>
        </p:txBody>
      </p:sp>
    </p:spTree>
    <p:extLst>
      <p:ext uri="{BB962C8B-B14F-4D97-AF65-F5344CB8AC3E}">
        <p14:creationId xmlns:p14="http://schemas.microsoft.com/office/powerpoint/2010/main" val="3132649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4E9A47-D277-F8CE-3516-A77530A67C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CA" dirty="0"/>
              <a:t>What are the main challenges of making good terminal apps?</a:t>
            </a:r>
          </a:p>
        </p:txBody>
      </p:sp>
    </p:spTree>
    <p:extLst>
      <p:ext uri="{BB962C8B-B14F-4D97-AF65-F5344CB8AC3E}">
        <p14:creationId xmlns:p14="http://schemas.microsoft.com/office/powerpoint/2010/main" val="14878543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4BF36F-5F51-FE62-28E7-139A874C8A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CEA2D8-A746-49AA-9FEE-23DE4151B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Input is hard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7C329B1-BE63-4EE7-FA1E-EBD5825F24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7350457" cy="4351338"/>
          </a:xfrm>
        </p:spPr>
        <p:txBody>
          <a:bodyPr/>
          <a:lstStyle/>
          <a:p>
            <a:r>
              <a:rPr lang="en-CA" dirty="0"/>
              <a:t>Did anyone else run into this in their custom shell in OS?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DA6FDE7-16EB-EC25-D3F2-FBA31D8A75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63" y="3141557"/>
            <a:ext cx="2909050" cy="162833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1675E6C-924F-F267-322F-4CC26762251A}"/>
              </a:ext>
            </a:extLst>
          </p:cNvPr>
          <p:cNvSpPr txBox="1"/>
          <p:nvPr/>
        </p:nvSpPr>
        <p:spPr>
          <a:xfrm>
            <a:off x="4782403" y="4898792"/>
            <a:ext cx="26271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(Multiple “up arrow” attempts follow by two “exit” attempts)</a:t>
            </a:r>
          </a:p>
        </p:txBody>
      </p:sp>
    </p:spTree>
    <p:extLst>
      <p:ext uri="{BB962C8B-B14F-4D97-AF65-F5344CB8AC3E}">
        <p14:creationId xmlns:p14="http://schemas.microsoft.com/office/powerpoint/2010/main" val="921745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3E0DBA-38FE-82F2-919A-9072AB1C0E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0C952-8B97-6229-1EB7-2E89BD842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Just text input can only go so far…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7795E23-CB06-83E6-9533-BE88EAD324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9785351" cy="4351338"/>
          </a:xfrm>
        </p:spPr>
        <p:txBody>
          <a:bodyPr/>
          <a:lstStyle/>
          <a:p>
            <a:pPr marL="0" indent="0">
              <a:buNone/>
            </a:pPr>
            <a:r>
              <a:rPr lang="en-CA" dirty="0"/>
              <a:t>It would be nice if we could allow for other kinds of inputs, like:</a:t>
            </a:r>
          </a:p>
          <a:p>
            <a:r>
              <a:rPr lang="en-CA" dirty="0"/>
              <a:t>checkboxes,</a:t>
            </a:r>
          </a:p>
          <a:p>
            <a:r>
              <a:rPr lang="en-CA" dirty="0"/>
              <a:t>text areas,</a:t>
            </a:r>
          </a:p>
          <a:p>
            <a:r>
              <a:rPr lang="en-CA" dirty="0"/>
              <a:t>dropdowns, or</a:t>
            </a:r>
          </a:p>
          <a:p>
            <a:r>
              <a:rPr lang="en-CA" dirty="0"/>
              <a:t>buttons!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D43620-D924-E908-06A1-6015D13A66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8506" y="3282287"/>
            <a:ext cx="2649549" cy="23022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79C8D7F-0C56-47BA-49E2-8469582A14BB}"/>
              </a:ext>
            </a:extLst>
          </p:cNvPr>
          <p:cNvSpPr txBox="1"/>
          <p:nvPr/>
        </p:nvSpPr>
        <p:spPr>
          <a:xfrm>
            <a:off x="7579710" y="3710127"/>
            <a:ext cx="787395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8800" dirty="0"/>
              <a:t>&gt;</a:t>
            </a:r>
            <a:endParaRPr lang="en-CA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B5DC029-1C4F-1AF4-7FB6-9787E5D948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56739" y="4001294"/>
            <a:ext cx="2486372" cy="781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852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412753-FEB5-08BD-DFC7-ABAD2E5CAC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D3073-DB4F-F3FB-7384-CC1EFF99D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Displaying columns is hard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FC73987-85EF-80F1-E883-607DF86DE3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879321"/>
          </a:xfrm>
        </p:spPr>
        <p:txBody>
          <a:bodyPr/>
          <a:lstStyle/>
          <a:p>
            <a:pPr marL="0" indent="0">
              <a:buNone/>
            </a:pPr>
            <a:r>
              <a:rPr lang="en-CA" dirty="0"/>
              <a:t>Rendering rows is not so bad, the terminal goes line by line. Columns are a different beast. There is so much to consider:</a:t>
            </a:r>
          </a:p>
          <a:p>
            <a:pPr marL="0" indent="0">
              <a:buNone/>
            </a:pPr>
            <a:endParaRPr lang="en-CA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BCDB6A6-31C7-BF46-E523-51B962696D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2321" y="4980836"/>
            <a:ext cx="1228420" cy="158875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8FD5ED8-579A-1316-523F-F73D4F475AB2}"/>
              </a:ext>
            </a:extLst>
          </p:cNvPr>
          <p:cNvSpPr txBox="1"/>
          <p:nvPr/>
        </p:nvSpPr>
        <p:spPr>
          <a:xfrm>
            <a:off x="5363570" y="5313549"/>
            <a:ext cx="18151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My best attempt at a grid (gross)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5CE93D8-1183-BBB6-2847-1F6BBCF576D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3440" r="50244" b="28922"/>
          <a:stretch/>
        </p:blipFill>
        <p:spPr>
          <a:xfrm>
            <a:off x="4417798" y="2750023"/>
            <a:ext cx="1157312" cy="1521725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DA34E8F-4760-111A-4285-36B1934561FC}"/>
              </a:ext>
            </a:extLst>
          </p:cNvPr>
          <p:cNvCxnSpPr>
            <a:cxnSpLocks/>
          </p:cNvCxnSpPr>
          <p:nvPr/>
        </p:nvCxnSpPr>
        <p:spPr>
          <a:xfrm flipH="1">
            <a:off x="5431809" y="3151188"/>
            <a:ext cx="580030" cy="27781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9C3BC18-4FB0-FFAA-B89D-28D5526A560E}"/>
              </a:ext>
            </a:extLst>
          </p:cNvPr>
          <p:cNvSpPr txBox="1"/>
          <p:nvPr/>
        </p:nvSpPr>
        <p:spPr>
          <a:xfrm>
            <a:off x="6096000" y="2828429"/>
            <a:ext cx="14922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Remember this nonsense?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1AA843C-C68A-A3EE-15E7-54F2E5BDD6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43498" y="2902306"/>
            <a:ext cx="1670652" cy="284867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604654D-8890-142D-B4DE-C692F4ADE74B}"/>
              </a:ext>
            </a:extLst>
          </p:cNvPr>
          <p:cNvSpPr txBox="1"/>
          <p:nvPr/>
        </p:nvSpPr>
        <p:spPr>
          <a:xfrm>
            <a:off x="895349" y="4309943"/>
            <a:ext cx="91383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800" dirty="0"/>
              <a:t>Handling small terminal widths (does this look familiar?)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E82B449-F969-255C-2B34-139D99E54E76}"/>
              </a:ext>
            </a:extLst>
          </p:cNvPr>
          <p:cNvSpPr txBox="1"/>
          <p:nvPr/>
        </p:nvSpPr>
        <p:spPr>
          <a:xfrm>
            <a:off x="895350" y="5452048"/>
            <a:ext cx="24611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 rtl="0" eaLnBrk="1" latinLnBrk="0" hangingPunct="1">
              <a:buFont typeface="Arial" panose="020B0604020202020204" pitchFamily="34" charset="0"/>
              <a:buChar char="•"/>
            </a:pPr>
            <a:r>
              <a:rPr lang="en-CA" sz="2800" kern="1200" dirty="0">
                <a:solidFill>
                  <a:srgbClr val="FFFFFF"/>
                </a:solidFill>
                <a:effectLst/>
                <a:latin typeface="Aptos" panose="020B0004020202020204" pitchFamily="34" charset="0"/>
                <a:ea typeface="+mn-ea"/>
                <a:cs typeface="+mn-cs"/>
              </a:rPr>
              <a:t>Vertical lines</a:t>
            </a:r>
            <a:endParaRPr lang="en-CA" sz="2800" dirty="0">
              <a:effectLst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67B4CE9-FC10-2D42-5706-0EF53216A58A}"/>
              </a:ext>
            </a:extLst>
          </p:cNvPr>
          <p:cNvSpPr txBox="1"/>
          <p:nvPr/>
        </p:nvSpPr>
        <p:spPr>
          <a:xfrm>
            <a:off x="895350" y="3144278"/>
            <a:ext cx="3377335" cy="4826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 algn="l" rtl="0" eaLnBrk="1" latinLnBrk="0" hangingPunct="1">
              <a:lnSpc>
                <a:spcPct val="90000"/>
              </a:lnSpc>
              <a:spcBef>
                <a:spcPts val="1000"/>
              </a:spcBef>
              <a:buClrTx/>
              <a:buSzPts val="2800"/>
              <a:buFont typeface="Arial" panose="020B0604020202020204" pitchFamily="34" charset="0"/>
              <a:buChar char="•"/>
            </a:pPr>
            <a:r>
              <a:rPr lang="en-CA" sz="2800" kern="1200" dirty="0">
                <a:solidFill>
                  <a:srgbClr val="FFFFFF"/>
                </a:solidFill>
                <a:effectLst/>
                <a:latin typeface="Aptos" panose="020B0004020202020204" pitchFamily="34" charset="0"/>
                <a:ea typeface="+mn-ea"/>
                <a:cs typeface="+mn-cs"/>
              </a:rPr>
              <a:t>Variable width data</a:t>
            </a:r>
            <a:endParaRPr lang="en-CA" sz="28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984634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8" grpId="0"/>
      <p:bldP spid="13" grpId="0"/>
      <p:bldP spid="16" grpId="0"/>
      <p:bldP spid="17" grpId="0"/>
      <p:bldP spid="2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A477FE-4EF6-F354-66C2-389631F95C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B0C87-2E91-121A-B5D7-D4AF12379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Graphics are hard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E188469-A857-87C0-C5B3-21F6C77202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CA" dirty="0"/>
              <a:t>Case in point, these are the prettiest thing I’ve made in the terminal: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2DB950-0931-3784-A42A-490713EFB6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3164" y="2472764"/>
            <a:ext cx="2734057" cy="402011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496D2A2-A328-BB1E-118D-4BA65351BC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3290" y="3126155"/>
            <a:ext cx="2370628" cy="175027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FE64A5A-1A27-0875-A462-38529162A1FF}"/>
              </a:ext>
            </a:extLst>
          </p:cNvPr>
          <p:cNvSpPr txBox="1"/>
          <p:nvPr/>
        </p:nvSpPr>
        <p:spPr>
          <a:xfrm>
            <a:off x="7581332" y="3429000"/>
            <a:ext cx="20881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It’s supposed to be a normal dog. Not a skeleton looking dog…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C480B25-8BCD-35E8-AC81-2276558D8AD6}"/>
              </a:ext>
            </a:extLst>
          </p:cNvPr>
          <p:cNvSpPr txBox="1"/>
          <p:nvPr/>
        </p:nvSpPr>
        <p:spPr>
          <a:xfrm>
            <a:off x="5669882" y="4932174"/>
            <a:ext cx="2370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His name is Askey 👀</a:t>
            </a:r>
          </a:p>
        </p:txBody>
      </p:sp>
    </p:spTree>
    <p:extLst>
      <p:ext uri="{BB962C8B-B14F-4D97-AF65-F5344CB8AC3E}">
        <p14:creationId xmlns:p14="http://schemas.microsoft.com/office/powerpoint/2010/main" val="2729088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10" grpId="0"/>
      <p:bldP spid="15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96B24"/>
      </a:accent1>
      <a:accent2>
        <a:srgbClr val="4EA72E"/>
      </a:accent2>
      <a:accent3>
        <a:srgbClr val="156082"/>
      </a:accent3>
      <a:accent4>
        <a:srgbClr val="0F9ED5"/>
      </a:accent4>
      <a:accent5>
        <a:srgbClr val="A02B93"/>
      </a:accent5>
      <a:accent6>
        <a:srgbClr val="E97132"/>
      </a:accent6>
      <a:hlink>
        <a:srgbClr val="538D9D"/>
      </a:hlink>
      <a:folHlink>
        <a:srgbClr val="A5738E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C0A3E416-13B0-4CFE-8B85-8989D8AEFB5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193</TotalTime>
  <Words>553</Words>
  <Application>Microsoft Office PowerPoint</Application>
  <PresentationFormat>Widescreen</PresentationFormat>
  <Paragraphs>87</Paragraphs>
  <Slides>30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4" baseType="lpstr">
      <vt:lpstr>Aptos</vt:lpstr>
      <vt:lpstr>Aptos Display</vt:lpstr>
      <vt:lpstr>Arial</vt:lpstr>
      <vt:lpstr>Office Theme</vt:lpstr>
      <vt:lpstr>Advanced🤓Console Applications in GO</vt:lpstr>
      <vt:lpstr>Ever wonder why your console apps suck?</vt:lpstr>
      <vt:lpstr>Me too. Remember when we had to do this?</vt:lpstr>
      <vt:lpstr>But then this…</vt:lpstr>
      <vt:lpstr>What are the main challenges of making good terminal apps?</vt:lpstr>
      <vt:lpstr>Input is hard</vt:lpstr>
      <vt:lpstr>Just text input can only go so far…</vt:lpstr>
      <vt:lpstr>Displaying columns is hard</vt:lpstr>
      <vt:lpstr>Graphics are hard</vt:lpstr>
      <vt:lpstr>Terminals must be saved! But by who?</vt:lpstr>
      <vt:lpstr>Big thanks to rivo &amp;&amp; gdamore</vt:lpstr>
      <vt:lpstr>Can tview solve our problems?</vt:lpstr>
      <vt:lpstr>Solving input</vt:lpstr>
      <vt:lpstr>Solving columns</vt:lpstr>
      <vt:lpstr>Solving graphics</vt:lpstr>
      <vt:lpstr>My Project</vt:lpstr>
      <vt:lpstr>Introducing gostman!</vt:lpstr>
      <vt:lpstr>Live Demo (hope it works)</vt:lpstr>
      <vt:lpstr>Let’s explain the code:</vt:lpstr>
      <vt:lpstr>Main Modal</vt:lpstr>
      <vt:lpstr>Making a new request form</vt:lpstr>
      <vt:lpstr>Picking from saved requests</vt:lpstr>
      <vt:lpstr>Executing request</vt:lpstr>
      <vt:lpstr>tview basics</vt:lpstr>
      <vt:lpstr>Box</vt:lpstr>
      <vt:lpstr>Most widgets just have a Box + extra logic</vt:lpstr>
      <vt:lpstr>What else can tview do?</vt:lpstr>
      <vt:lpstr>Better example of many pieces fitting together</vt:lpstr>
      <vt:lpstr>Someone even extended it to add windows</vt:lpstr>
      <vt:lpstr>To review: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Jesse McKenzie</dc:creator>
  <cp:lastModifiedBy>Jesse McKenzie</cp:lastModifiedBy>
  <cp:revision>15</cp:revision>
  <dcterms:created xsi:type="dcterms:W3CDTF">2025-03-14T15:30:18Z</dcterms:created>
  <dcterms:modified xsi:type="dcterms:W3CDTF">2025-03-14T21:22:01Z</dcterms:modified>
</cp:coreProperties>
</file>